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8" r:id="rId6"/>
    <p:sldId id="260" r:id="rId7"/>
    <p:sldId id="259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899592" y="116632"/>
            <a:ext cx="8136904" cy="662473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-12512" y="6642556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kern="1200" dirty="0" smtClean="0">
                <a:solidFill>
                  <a:schemeClr val="accent2"/>
                </a:solidFill>
                <a:effectLst/>
                <a:latin typeface="Adine Kirnberg" pitchFamily="2" charset="0"/>
                <a:ea typeface="+mn-ea"/>
                <a:cs typeface="+mn-cs"/>
              </a:rPr>
              <a:t>© </a:t>
            </a:r>
            <a:r>
              <a:rPr lang="en-US" sz="800" kern="1200" dirty="0" err="1" smtClean="0">
                <a:solidFill>
                  <a:schemeClr val="accent2"/>
                </a:solidFill>
                <a:effectLst/>
                <a:latin typeface="Adine Kirnberg" pitchFamily="2" charset="0"/>
                <a:ea typeface="+mn-ea"/>
                <a:cs typeface="+mn-cs"/>
              </a:rPr>
              <a:t>FokinaLidia</a:t>
            </a:r>
            <a:endParaRPr lang="ru-RU" sz="800" kern="1200" dirty="0">
              <a:solidFill>
                <a:schemeClr val="accent2"/>
              </a:solidFill>
              <a:effectLst/>
              <a:latin typeface="Adine Kirnberg" pitchFamily="2" charset="0"/>
              <a:ea typeface="+mn-ea"/>
              <a:cs typeface="+mn-cs"/>
            </a:endParaRPr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12" y="10328"/>
            <a:ext cx="9156512" cy="68476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2512" y="6642556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kern="1200" dirty="0" smtClean="0">
                <a:solidFill>
                  <a:schemeClr val="accent2"/>
                </a:solidFill>
                <a:effectLst/>
                <a:latin typeface="Adine Kirnberg" pitchFamily="2" charset="0"/>
                <a:ea typeface="+mn-ea"/>
                <a:cs typeface="+mn-cs"/>
              </a:rPr>
              <a:t>© </a:t>
            </a:r>
            <a:r>
              <a:rPr lang="en-US" sz="800" kern="1200" dirty="0" err="1" smtClean="0">
                <a:solidFill>
                  <a:schemeClr val="accent2"/>
                </a:solidFill>
                <a:effectLst/>
                <a:latin typeface="Adine Kirnberg" pitchFamily="2" charset="0"/>
                <a:ea typeface="+mn-ea"/>
                <a:cs typeface="+mn-cs"/>
              </a:rPr>
              <a:t>FokinaLidia</a:t>
            </a:r>
            <a:endParaRPr lang="ru-RU" sz="800" kern="1200" dirty="0">
              <a:solidFill>
                <a:schemeClr val="accent2"/>
              </a:solidFill>
              <a:effectLst/>
              <a:latin typeface="Adine Kirnberg" pitchFamily="2" charset="0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225232" y="188640"/>
            <a:ext cx="8033014" cy="645391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12" y="10328"/>
            <a:ext cx="9156512" cy="68476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-12512" y="6642556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kern="1200" dirty="0" smtClean="0">
                <a:solidFill>
                  <a:schemeClr val="accent2"/>
                </a:solidFill>
                <a:effectLst/>
                <a:latin typeface="Adine Kirnberg" pitchFamily="2" charset="0"/>
                <a:ea typeface="+mn-ea"/>
                <a:cs typeface="+mn-cs"/>
              </a:rPr>
              <a:t>© </a:t>
            </a:r>
            <a:r>
              <a:rPr lang="en-US" sz="800" kern="1200" dirty="0" err="1" smtClean="0">
                <a:solidFill>
                  <a:schemeClr val="accent2"/>
                </a:solidFill>
                <a:effectLst/>
                <a:latin typeface="Adine Kirnberg" pitchFamily="2" charset="0"/>
                <a:ea typeface="+mn-ea"/>
                <a:cs typeface="+mn-cs"/>
              </a:rPr>
              <a:t>FokinaLidia</a:t>
            </a:r>
            <a:endParaRPr lang="ru-RU" sz="800" kern="1200" dirty="0">
              <a:solidFill>
                <a:schemeClr val="accent2"/>
              </a:solidFill>
              <a:effectLst/>
              <a:latin typeface="Adine Kirnberg" pitchFamily="2" charset="0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31457" y="737900"/>
            <a:ext cx="8681086" cy="590465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12" y="10328"/>
            <a:ext cx="9156512" cy="68476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-12512" y="6642556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kern="1200" dirty="0" smtClean="0">
                <a:solidFill>
                  <a:schemeClr val="accent2"/>
                </a:solidFill>
                <a:effectLst/>
                <a:latin typeface="Adine Kirnberg" pitchFamily="2" charset="0"/>
                <a:ea typeface="+mn-ea"/>
                <a:cs typeface="+mn-cs"/>
              </a:rPr>
              <a:t>© </a:t>
            </a:r>
            <a:r>
              <a:rPr lang="en-US" sz="800" kern="1200" dirty="0" err="1" smtClean="0">
                <a:solidFill>
                  <a:schemeClr val="accent2"/>
                </a:solidFill>
                <a:effectLst/>
                <a:latin typeface="Adine Kirnberg" pitchFamily="2" charset="0"/>
                <a:ea typeface="+mn-ea"/>
                <a:cs typeface="+mn-cs"/>
              </a:rPr>
              <a:t>FokinaLidia</a:t>
            </a:r>
            <a:endParaRPr lang="ru-RU" sz="800" kern="1200" dirty="0">
              <a:solidFill>
                <a:schemeClr val="accent2"/>
              </a:solidFill>
              <a:effectLst/>
              <a:latin typeface="Adine Kirnberg" pitchFamily="2" charset="0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91209" y="218360"/>
            <a:ext cx="8761583" cy="590465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12" y="10328"/>
            <a:ext cx="9156512" cy="68476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-12512" y="6642556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kern="1200" dirty="0" smtClean="0">
                <a:solidFill>
                  <a:schemeClr val="accent2"/>
                </a:solidFill>
                <a:effectLst/>
                <a:latin typeface="Adine Kirnberg" pitchFamily="2" charset="0"/>
                <a:ea typeface="+mn-ea"/>
                <a:cs typeface="+mn-cs"/>
              </a:rPr>
              <a:t>© </a:t>
            </a:r>
            <a:r>
              <a:rPr lang="en-US" sz="800" kern="1200" dirty="0" err="1" smtClean="0">
                <a:solidFill>
                  <a:schemeClr val="accent2"/>
                </a:solidFill>
                <a:effectLst/>
                <a:latin typeface="Adine Kirnberg" pitchFamily="2" charset="0"/>
                <a:ea typeface="+mn-ea"/>
                <a:cs typeface="+mn-cs"/>
              </a:rPr>
              <a:t>FokinaLidia</a:t>
            </a:r>
            <a:endParaRPr lang="ru-RU" sz="800" kern="1200" dirty="0">
              <a:solidFill>
                <a:schemeClr val="accent2"/>
              </a:solidFill>
              <a:effectLst/>
              <a:latin typeface="Adine Kirnberg" pitchFamily="2" charset="0"/>
              <a:ea typeface="+mn-ea"/>
              <a:cs typeface="+mn-cs"/>
            </a:endParaRPr>
          </a:p>
        </p:txBody>
      </p:sp>
      <p:sp>
        <p:nvSpPr>
          <p:cNvPr id="7" name="Параллелограмм 6"/>
          <p:cNvSpPr/>
          <p:nvPr userDrawn="1"/>
        </p:nvSpPr>
        <p:spPr>
          <a:xfrm>
            <a:off x="119504" y="172884"/>
            <a:ext cx="8904992" cy="6512232"/>
          </a:xfrm>
          <a:prstGeom prst="parallelogram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12" y="10328"/>
            <a:ext cx="9156512" cy="68476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-12512" y="6642556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kern="1200" dirty="0" smtClean="0">
                <a:solidFill>
                  <a:schemeClr val="accent2"/>
                </a:solidFill>
                <a:effectLst/>
                <a:latin typeface="Adine Kirnberg" pitchFamily="2" charset="0"/>
                <a:ea typeface="+mn-ea"/>
                <a:cs typeface="+mn-cs"/>
              </a:rPr>
              <a:t>© </a:t>
            </a:r>
            <a:r>
              <a:rPr lang="en-US" sz="800" kern="1200" dirty="0" err="1" smtClean="0">
                <a:solidFill>
                  <a:schemeClr val="accent2"/>
                </a:solidFill>
                <a:effectLst/>
                <a:latin typeface="Adine Kirnberg" pitchFamily="2" charset="0"/>
                <a:ea typeface="+mn-ea"/>
                <a:cs typeface="+mn-cs"/>
              </a:rPr>
              <a:t>FokinaLidia</a:t>
            </a:r>
            <a:endParaRPr lang="ru-RU" sz="800" kern="1200" dirty="0">
              <a:solidFill>
                <a:schemeClr val="accent2"/>
              </a:solidFill>
              <a:effectLst/>
              <a:latin typeface="Adine Kirnberg" pitchFamily="2" charset="0"/>
              <a:ea typeface="+mn-ea"/>
              <a:cs typeface="+mn-cs"/>
            </a:endParaRPr>
          </a:p>
        </p:txBody>
      </p:sp>
      <p:sp>
        <p:nvSpPr>
          <p:cNvPr id="6" name="Блок-схема: перфолента 5"/>
          <p:cNvSpPr/>
          <p:nvPr userDrawn="1"/>
        </p:nvSpPr>
        <p:spPr>
          <a:xfrm>
            <a:off x="179512" y="148181"/>
            <a:ext cx="8784976" cy="6561638"/>
          </a:xfrm>
          <a:prstGeom prst="flowChartPunchedTape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12" y="10328"/>
            <a:ext cx="9156512" cy="68476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-12512" y="6642556"/>
            <a:ext cx="5918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" kern="1200" dirty="0" smtClean="0">
                <a:solidFill>
                  <a:schemeClr val="accent2"/>
                </a:solidFill>
                <a:effectLst/>
                <a:latin typeface="Adine Kirnberg" pitchFamily="2" charset="0"/>
                <a:ea typeface="+mn-ea"/>
                <a:cs typeface="+mn-cs"/>
              </a:rPr>
              <a:t>© </a:t>
            </a:r>
            <a:r>
              <a:rPr lang="en-US" sz="800" kern="1200" dirty="0" err="1" smtClean="0">
                <a:solidFill>
                  <a:schemeClr val="accent2"/>
                </a:solidFill>
                <a:effectLst/>
                <a:latin typeface="Adine Kirnberg" pitchFamily="2" charset="0"/>
                <a:ea typeface="+mn-ea"/>
                <a:cs typeface="+mn-cs"/>
              </a:rPr>
              <a:t>FokinaLidia</a:t>
            </a:r>
            <a:endParaRPr lang="ru-RU" sz="800" kern="1200" dirty="0">
              <a:solidFill>
                <a:schemeClr val="accent2"/>
              </a:solidFill>
              <a:effectLst/>
              <a:latin typeface="Adine Kirnberg" pitchFamily="2" charset="0"/>
              <a:ea typeface="+mn-ea"/>
              <a:cs typeface="+mn-cs"/>
            </a:endParaRPr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287524" y="238046"/>
            <a:ext cx="8568952" cy="6381908"/>
          </a:xfrm>
          <a:prstGeom prst="round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12" y="10328"/>
            <a:ext cx="9156512" cy="68476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1" r:id="rId4"/>
    <p:sldLayoutId id="2147483652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985664"/>
          </a:xfrm>
        </p:spPr>
        <p:txBody>
          <a:bodyPr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 err="1" smtClean="0">
                <a:solidFill>
                  <a:srgbClr val="0070C0"/>
                </a:solidFill>
                <a:cs typeface="Arial" charset="0"/>
              </a:rPr>
              <a:t>Костомаровская</a:t>
            </a:r>
            <a:r>
              <a:rPr lang="ru-RU" sz="1400" dirty="0" smtClean="0">
                <a:solidFill>
                  <a:srgbClr val="0070C0"/>
                </a:solidFill>
                <a:cs typeface="Arial" charset="0"/>
              </a:rPr>
              <a:t> основная школа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 smtClean="0">
                <a:solidFill>
                  <a:srgbClr val="0070C0"/>
                </a:solidFill>
                <a:cs typeface="Arial" charset="0"/>
              </a:rPr>
              <a:t>Учитель  русского языка и литературы Неволько Е.В</a:t>
            </a:r>
            <a:endParaRPr lang="ru-RU" sz="1400" dirty="0">
              <a:solidFill>
                <a:srgbClr val="0070C0"/>
              </a:solidFill>
              <a:cs typeface="Arial" charset="0"/>
            </a:endParaRPr>
          </a:p>
        </p:txBody>
      </p:sp>
      <p:sp>
        <p:nvSpPr>
          <p:cNvPr id="5" name="Заголовок 5"/>
          <p:cNvSpPr>
            <a:spLocks noGrp="1"/>
          </p:cNvSpPr>
          <p:nvPr>
            <p:ph type="ctrTitle"/>
          </p:nvPr>
        </p:nvSpPr>
        <p:spPr>
          <a:xfrm>
            <a:off x="785786" y="1000108"/>
            <a:ext cx="738661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  <a:defRPr/>
            </a:pPr>
            <a:r>
              <a:rPr lang="ru-RU" sz="4800" dirty="0" smtClean="0"/>
              <a:t>Легенды и притчи Ветхого и Нового завета: «Каин и Авель». « Вавилонская башня» ,«Моисей», «Суд Соломона»</a:t>
            </a:r>
            <a:endParaRPr lang="ru-RU" sz="48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131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Суд Соломона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Пророк Моисей</a:t>
            </a:r>
            <a:endParaRPr lang="ru-RU" dirty="0"/>
          </a:p>
        </p:txBody>
      </p:sp>
      <p:pic>
        <p:nvPicPr>
          <p:cNvPr id="7" name="Содержимое 6" descr="http://image1.thematicnews.com/uploads/images/25/36/34/08/2016/09/18/e722d9c021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14554"/>
            <a:ext cx="404018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900igr.net/datai/religii-i-etika/Zapovedi-religij/0005-003-Prorok-Moisej.jpg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5025" y="2368770"/>
            <a:ext cx="4041775" cy="356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4577" name="Rectangle 1"/>
          <p:cNvSpPr>
            <a:spLocks noGrp="1" noChangeArrowheads="1"/>
          </p:cNvSpPr>
          <p:nvPr>
            <p:ph sz="half" idx="2"/>
          </p:nvPr>
        </p:nvSpPr>
        <p:spPr bwMode="auto">
          <a:xfrm>
            <a:off x="285750" y="285750"/>
            <a:ext cx="792958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Домашнее здание.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по группам.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1гр.-Написать мини-сочинение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Какой след оставил….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2гр.-Подготовить инструкцию «Как научиться  нравственным качествам»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fs1.ppt4web.ru/images/3258/57065/310/img1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778674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64305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(Библия – источник нравственности, это своеобразный Ноев ковчег для тех, кто разочарован, неуверен, пал духом, источник добра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1202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ages.myshared.ru/24/1274789/slide_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66"/>
            <a:ext cx="7572427" cy="5768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1592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allpaper4god.com/en/wp-content/uploads/2011/10/Jesus-creatio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072494" cy="6086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3097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izvestia.kiev.ua/images/items/2015-01/06/0Zwmu0Hk7QYQguNh/img_top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764386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7501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Calibri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Прости,- он рёк,- тебя я видел,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И ты недаром мне сказал: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Не всё я в жизни ненавидел,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Не всё я в  мире презирал»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А.С             Пушкин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67660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57166"/>
            <a:ext cx="4040188" cy="5768997"/>
          </a:xfrm>
        </p:spPr>
        <p:txBody>
          <a:bodyPr>
            <a:normAutofit lnSpcReduction="10000"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err="1" smtClean="0"/>
              <a:t>При́тча</a:t>
            </a:r>
            <a:r>
              <a:rPr lang="ru-RU" sz="2800" dirty="0" smtClean="0"/>
              <a:t> — короткий назидательный рассказ в иносказательной форме, заключающий в себе нравственное поучение (премудрость). По содержанию притча близка к басне.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85728"/>
            <a:ext cx="4041775" cy="5840435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Легенда</a:t>
            </a:r>
            <a:r>
              <a:rPr lang="ru-RU" dirty="0" smtClean="0"/>
              <a:t> – повествования, рассказывавшие первоначально о житиях святых, затем – вошедшие в мирской обиход религиозно-дидактические, а порой и фантастические биографии исторических, а то и сказочных героев, деяния которых выражают народный характер.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0496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http://900igr.net/up/datas/26422/009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357166"/>
            <a:ext cx="404018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http://www.stihi.ru/pics/2010/12/25/8891.jpg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28604"/>
            <a:ext cx="364333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http://cs509518.vk.me/u134957589/video/l_0503ba7a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357562"/>
            <a:ext cx="3048000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s://ds03.infourok.ru/uploads/ex/017a/000558a9-b1be3229/1/img20.jpg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286124"/>
            <a:ext cx="4041775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.fishki.net/upload/post/201503/16/1466528/4_ja8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5" y="285729"/>
            <a:ext cx="550072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186</Words>
  <Application>Microsoft Office PowerPoint</Application>
  <PresentationFormat>Экран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Легенды и притчи Ветхого и Нового завета: «Каин и Авель». « Вавилонская башня» ,«Моисей», «Суд Соломона»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Цветочный рай</dc:title>
  <dc:creator>Фокина Лидия Петровна</dc:creator>
  <cp:keywords>Шаблон презентации</cp:keywords>
  <cp:lastModifiedBy>Школа</cp:lastModifiedBy>
  <cp:revision>20</cp:revision>
  <dcterms:created xsi:type="dcterms:W3CDTF">2017-02-23T13:11:39Z</dcterms:created>
  <dcterms:modified xsi:type="dcterms:W3CDTF">2018-02-19T08:43:41Z</dcterms:modified>
</cp:coreProperties>
</file>